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jpeg>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778000" y="2298700"/>
            <a:ext cx="20828000" cy="4648200"/>
          </a:xfrm>
          <a:prstGeom prst="rect">
            <a:avLst/>
          </a:prstGeom>
        </p:spPr>
        <p:txBody>
          <a:bodyPr anchor="b"/>
          <a:lstStyle/>
          <a:p>
            <a:pPr/>
            <a:r>
              <a:t>Title Text</a:t>
            </a:r>
          </a:p>
        </p:txBody>
      </p:sp>
      <p:sp>
        <p:nvSpPr>
          <p:cNvPr id="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2387600" y="8953500"/>
            <a:ext cx="19621500" cy="585521"/>
          </a:xfrm>
          <a:prstGeom prst="rect">
            <a:avLst/>
          </a:prstGeom>
        </p:spPr>
        <p:txBody>
          <a:bodyPr anchor="t">
            <a:spAutoFit/>
          </a:bodyPr>
          <a:lstStyle>
            <a:lvl1pPr marL="0" indent="0" algn="ctr">
              <a:spcBef>
                <a:spcPts val="0"/>
              </a:spcBef>
              <a:buClrTx/>
              <a:buSzTx/>
              <a:buNone/>
              <a:defRPr i="1" sz="3200"/>
            </a:lvl1pPr>
          </a:lstStyle>
          <a:p>
            <a:pPr/>
            <a:r>
              <a:t>–Johnny Appleseed</a:t>
            </a:r>
          </a:p>
        </p:txBody>
      </p:sp>
      <p:sp>
        <p:nvSpPr>
          <p:cNvPr id="94" name="“Type a quote here.”"/>
          <p:cNvSpPr txBox="1"/>
          <p:nvPr>
            <p:ph type="body" sz="quarter" idx="22"/>
          </p:nvPr>
        </p:nvSpPr>
        <p:spPr>
          <a:xfrm>
            <a:off x="2387600" y="6076950"/>
            <a:ext cx="19621500" cy="825500"/>
          </a:xfrm>
          <a:prstGeom prst="rect">
            <a:avLst/>
          </a:prstGeom>
        </p:spPr>
        <p:txBody>
          <a:bodyPr>
            <a:spAutoFit/>
          </a:bodyPr>
          <a:lstStyle>
            <a:lvl1pPr marL="0" indent="0" algn="ctr">
              <a:spcBef>
                <a:spcPts val="0"/>
              </a:spcBef>
              <a:buClrTx/>
              <a:buSzTx/>
              <a:buNone/>
              <a:defRPr>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sb10067705dm-001_2880x2161.jpg"/>
          <p:cNvSpPr/>
          <p:nvPr>
            <p:ph type="pic" idx="21"/>
          </p:nvPr>
        </p:nvSpPr>
        <p:spPr>
          <a:xfrm>
            <a:off x="0" y="-2290234"/>
            <a:ext cx="24384000" cy="18296468"/>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sb10067705dm-001_2880x2161.jpg"/>
          <p:cNvSpPr/>
          <p:nvPr>
            <p:ph type="pic" idx="21"/>
          </p:nvPr>
        </p:nvSpPr>
        <p:spPr>
          <a:xfrm>
            <a:off x="3125968" y="-1762099"/>
            <a:ext cx="18135601" cy="13607998"/>
          </a:xfrm>
          <a:prstGeom prst="rect">
            <a:avLst/>
          </a:prstGeom>
        </p:spPr>
        <p:txBody>
          <a:bodyPr lIns="91439" tIns="45719" rIns="91439" bIns="45719" anchor="t">
            <a:noAutofit/>
          </a:bodyPr>
          <a:lstStyle/>
          <a:p>
            <a:pPr/>
          </a:p>
        </p:txBody>
      </p:sp>
      <p:sp>
        <p:nvSpPr>
          <p:cNvPr id="21" name="Title Text"/>
          <p:cNvSpPr txBox="1"/>
          <p:nvPr>
            <p:ph type="title"/>
          </p:nvPr>
        </p:nvSpPr>
        <p:spPr>
          <a:xfrm>
            <a:off x="635000" y="9512300"/>
            <a:ext cx="23114000" cy="2006600"/>
          </a:xfrm>
          <a:prstGeom prst="rect">
            <a:avLst/>
          </a:prstGeom>
        </p:spPr>
        <p:txBody>
          <a:bodyPr/>
          <a:lstStyle/>
          <a:p>
            <a:pPr/>
            <a:r>
              <a:t>Title Text</a:t>
            </a:r>
          </a:p>
        </p:txBody>
      </p:sp>
      <p:sp>
        <p:nvSpPr>
          <p:cNvPr id="22" name="Body Level One…"/>
          <p:cNvSpPr txBox="1"/>
          <p:nvPr>
            <p:ph type="body" sz="quarter" idx="1"/>
          </p:nvPr>
        </p:nvSpPr>
        <p:spPr>
          <a:xfrm>
            <a:off x="635000" y="11442700"/>
            <a:ext cx="23114000" cy="15875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778000" y="4533900"/>
            <a:ext cx="20828000" cy="46482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1197913361_2035x1354.jpg"/>
          <p:cNvSpPr/>
          <p:nvPr>
            <p:ph type="pic" idx="21"/>
          </p:nvPr>
        </p:nvSpPr>
        <p:spPr>
          <a:xfrm>
            <a:off x="5803900" y="952500"/>
            <a:ext cx="17236029" cy="11468100"/>
          </a:xfrm>
          <a:prstGeom prst="rect">
            <a:avLst/>
          </a:prstGeom>
        </p:spPr>
        <p:txBody>
          <a:bodyPr lIns="91439" tIns="45719" rIns="91439" bIns="45719" anchor="t">
            <a:noAutofit/>
          </a:bodyPr>
          <a:lstStyle/>
          <a:p>
            <a:pPr/>
          </a:p>
        </p:txBody>
      </p:sp>
      <p:sp>
        <p:nvSpPr>
          <p:cNvPr id="39" name="Title Text"/>
          <p:cNvSpPr txBox="1"/>
          <p:nvPr>
            <p:ph type="title"/>
          </p:nvPr>
        </p:nvSpPr>
        <p:spPr>
          <a:xfrm>
            <a:off x="1651000" y="952500"/>
            <a:ext cx="10223500" cy="5549900"/>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1651000" y="6527800"/>
            <a:ext cx="10223500" cy="57277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buClrTx/>
            </a:lvl1pPr>
            <a:lvl2pPr>
              <a:buClrTx/>
            </a:lvl2pPr>
            <a:lvl3pPr>
              <a:buClrTx/>
            </a:lvl3pPr>
            <a:lvl4pPr>
              <a:buClrTx/>
            </a:lvl4pPr>
            <a:lvl5pPr>
              <a:buClrTx/>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108348088_flipped_1647x1098.jpg"/>
          <p:cNvSpPr/>
          <p:nvPr>
            <p:ph type="pic" sz="half" idx="21"/>
          </p:nvPr>
        </p:nvSpPr>
        <p:spPr>
          <a:xfrm>
            <a:off x="8750300" y="3149600"/>
            <a:ext cx="13944600" cy="92964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buClrTx/>
              <a:defRPr sz="3800"/>
            </a:lvl1pPr>
            <a:lvl2pPr marL="1117600" indent="-558800">
              <a:spcBef>
                <a:spcPts val="4500"/>
              </a:spcBef>
              <a:buClrTx/>
              <a:defRPr sz="3800"/>
            </a:lvl2pPr>
            <a:lvl3pPr marL="1676400" indent="-558800">
              <a:spcBef>
                <a:spcPts val="4500"/>
              </a:spcBef>
              <a:buClrTx/>
              <a:defRPr sz="3800"/>
            </a:lvl3pPr>
            <a:lvl4pPr marL="2235200" indent="-558800">
              <a:spcBef>
                <a:spcPts val="4500"/>
              </a:spcBef>
              <a:buClrTx/>
              <a:defRPr sz="3800"/>
            </a:lvl4pPr>
            <a:lvl5pPr marL="2794000" indent="-558800">
              <a:spcBef>
                <a:spcPts val="4500"/>
              </a:spcBef>
              <a:buClrTx/>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689100" y="1778000"/>
            <a:ext cx="21005800" cy="10160000"/>
          </a:xfrm>
          <a:prstGeom prst="rect">
            <a:avLst/>
          </a:prstGeom>
        </p:spPr>
        <p:txBody>
          <a:bodyPr/>
          <a:lstStyle>
            <a:lvl1pPr>
              <a:buClrTx/>
            </a:lvl1pPr>
            <a:lvl2pPr>
              <a:buClrTx/>
            </a:lvl2pPr>
            <a:lvl3pPr>
              <a:buClrTx/>
            </a:lvl3pPr>
            <a:lvl4pPr>
              <a:buClrTx/>
            </a:lvl4pPr>
            <a:lvl5pPr>
              <a:buClrTx/>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1197913361_2035x1354.jpg"/>
          <p:cNvSpPr/>
          <p:nvPr>
            <p:ph type="pic" sz="quarter" idx="21"/>
          </p:nvPr>
        </p:nvSpPr>
        <p:spPr>
          <a:xfrm>
            <a:off x="15292127" y="6870700"/>
            <a:ext cx="8341246" cy="5549900"/>
          </a:xfrm>
          <a:prstGeom prst="rect">
            <a:avLst/>
          </a:prstGeom>
        </p:spPr>
        <p:txBody>
          <a:bodyPr lIns="91439" tIns="45719" rIns="91439" bIns="45719" anchor="t">
            <a:noAutofit/>
          </a:bodyPr>
          <a:lstStyle/>
          <a:p>
            <a:pPr/>
          </a:p>
        </p:txBody>
      </p:sp>
      <p:sp>
        <p:nvSpPr>
          <p:cNvPr id="84" name="108348088_flipped_1647x1098.jpg"/>
          <p:cNvSpPr/>
          <p:nvPr>
            <p:ph type="pic" sz="quarter" idx="22"/>
          </p:nvPr>
        </p:nvSpPr>
        <p:spPr>
          <a:xfrm>
            <a:off x="14859000" y="952500"/>
            <a:ext cx="8324850" cy="5549900"/>
          </a:xfrm>
          <a:prstGeom prst="rect">
            <a:avLst/>
          </a:prstGeom>
        </p:spPr>
        <p:txBody>
          <a:bodyPr lIns="91439" tIns="45719" rIns="91439" bIns="45719" anchor="t">
            <a:noAutofit/>
          </a:bodyPr>
          <a:lstStyle/>
          <a:p>
            <a:pPr/>
          </a:p>
        </p:txBody>
      </p:sp>
      <p:sp>
        <p:nvSpPr>
          <p:cNvPr id="85" name="sb10067705dm-001_2880x2161.jpg"/>
          <p:cNvSpPr/>
          <p:nvPr>
            <p:ph type="pic" idx="23"/>
          </p:nvPr>
        </p:nvSpPr>
        <p:spPr>
          <a:xfrm>
            <a:off x="651237" y="952500"/>
            <a:ext cx="15283726" cy="114681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b="0" sz="2400">
                <a:latin typeface="Helvetica Neue Light"/>
                <a:ea typeface="Helvetica Neue Light"/>
                <a:cs typeface="Helvetica Neue Light"/>
                <a:sym typeface="Helvetica Neue Light"/>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9pPr>
    </p:titleStyle>
    <p:bodyStyle>
      <a:lvl1pPr marL="63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1pPr>
      <a:lvl2pPr marL="127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2pPr>
      <a:lvl3pPr marL="190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3pPr>
      <a:lvl4pPr marL="254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4pPr>
      <a:lvl5pPr marL="317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5pPr>
      <a:lvl6pPr marL="381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6pPr>
      <a:lvl7pPr marL="444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7pPr>
      <a:lvl8pPr marL="508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8pPr>
      <a:lvl9pPr marL="571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0.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7.png"/><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Time Series Analysis of Crime Rate in Chicago"/>
          <p:cNvSpPr txBox="1"/>
          <p:nvPr>
            <p:ph type="ctrTitle"/>
          </p:nvPr>
        </p:nvSpPr>
        <p:spPr>
          <a:xfrm>
            <a:off x="1778000" y="1956468"/>
            <a:ext cx="20828000" cy="4648201"/>
          </a:xfrm>
          <a:prstGeom prst="rect">
            <a:avLst/>
          </a:prstGeom>
        </p:spPr>
        <p:txBody>
          <a:bodyPr/>
          <a:lstStyle/>
          <a:p>
            <a:pPr/>
            <a:r>
              <a:t>Time Series Analysis of Crime Rate in Chicago</a:t>
            </a:r>
          </a:p>
        </p:txBody>
      </p:sp>
      <p:sp>
        <p:nvSpPr>
          <p:cNvPr id="120" name="Al Alipour, PhD"/>
          <p:cNvSpPr txBox="1"/>
          <p:nvPr>
            <p:ph type="subTitle" sz="quarter" idx="1"/>
          </p:nvPr>
        </p:nvSpPr>
        <p:spPr>
          <a:xfrm>
            <a:off x="1943877" y="7761199"/>
            <a:ext cx="20828001" cy="1587501"/>
          </a:xfrm>
          <a:prstGeom prst="rect">
            <a:avLst/>
          </a:prstGeom>
        </p:spPr>
        <p:txBody>
          <a:bodyPr/>
          <a:lstStyle/>
          <a:p>
            <a:pPr/>
            <a:r>
              <a:t>Al Alipour, PhD</a:t>
            </a:r>
          </a:p>
        </p:txBody>
      </p:sp>
      <p:sp>
        <p:nvSpPr>
          <p:cNvPr id="121" name="Capstone 3 Project…"/>
          <p:cNvSpPr txBox="1"/>
          <p:nvPr/>
        </p:nvSpPr>
        <p:spPr>
          <a:xfrm>
            <a:off x="1778000" y="10505231"/>
            <a:ext cx="20828000" cy="195295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627379">
              <a:defRPr b="0" sz="4104"/>
            </a:pPr>
            <a:r>
              <a:t>Capstone 3 Project</a:t>
            </a:r>
          </a:p>
          <a:p>
            <a:pPr defTabSz="627379">
              <a:defRPr b="0" sz="4104"/>
            </a:pPr>
            <a:r>
              <a:t>Springboard Data Science Career Track</a:t>
            </a:r>
          </a:p>
        </p:txBody>
      </p:sp>
      <p:sp>
        <p:nvSpPr>
          <p:cNvPr id="122" name="Mentor: Chris Esposo"/>
          <p:cNvSpPr txBox="1"/>
          <p:nvPr/>
        </p:nvSpPr>
        <p:spPr>
          <a:xfrm>
            <a:off x="1778000" y="8373027"/>
            <a:ext cx="20828000" cy="15875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defRPr b="0" sz="4400"/>
            </a:pPr>
          </a:p>
          <a:p>
            <a:pPr>
              <a:defRPr b="0" sz="4400"/>
            </a:pPr>
            <a:r>
              <a:t>Mentor: Chris Esposo</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Modelling"/>
          <p:cNvSpPr txBox="1"/>
          <p:nvPr/>
        </p:nvSpPr>
        <p:spPr>
          <a:xfrm>
            <a:off x="694343" y="158448"/>
            <a:ext cx="2254454"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Modelling</a:t>
            </a:r>
          </a:p>
        </p:txBody>
      </p:sp>
      <p:sp>
        <p:nvSpPr>
          <p:cNvPr id="158" name="LSTM: 32 batches of a window size of 120 for inputs and 60 for labels"/>
          <p:cNvSpPr txBox="1"/>
          <p:nvPr/>
        </p:nvSpPr>
        <p:spPr>
          <a:xfrm>
            <a:off x="1342359" y="1006549"/>
            <a:ext cx="16821405" cy="7091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z="4000"/>
            </a:lvl1pPr>
          </a:lstStyle>
          <a:p>
            <a:pPr/>
            <a:r>
              <a:t>LSTM: 32 batches of a window size of 120 for inputs and 60 for labels</a:t>
            </a:r>
          </a:p>
        </p:txBody>
      </p:sp>
      <p:pic>
        <p:nvPicPr>
          <p:cNvPr id="159" name="9.png" descr="9.png"/>
          <p:cNvPicPr>
            <a:picLocks noChangeAspect="1"/>
          </p:cNvPicPr>
          <p:nvPr/>
        </p:nvPicPr>
        <p:blipFill>
          <a:blip r:embed="rId2">
            <a:extLst/>
          </a:blip>
          <a:stretch>
            <a:fillRect/>
          </a:stretch>
        </p:blipFill>
        <p:spPr>
          <a:xfrm>
            <a:off x="3471703" y="1916676"/>
            <a:ext cx="17440594" cy="11387519"/>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Modelling"/>
          <p:cNvSpPr txBox="1"/>
          <p:nvPr/>
        </p:nvSpPr>
        <p:spPr>
          <a:xfrm>
            <a:off x="694343" y="158448"/>
            <a:ext cx="2254454"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Modelling</a:t>
            </a:r>
          </a:p>
        </p:txBody>
      </p:sp>
      <p:sp>
        <p:nvSpPr>
          <p:cNvPr id="162" name="LSTM vs Facebook Prophet"/>
          <p:cNvSpPr txBox="1"/>
          <p:nvPr/>
        </p:nvSpPr>
        <p:spPr>
          <a:xfrm>
            <a:off x="1342359" y="1006549"/>
            <a:ext cx="6795517" cy="7091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z="4000"/>
            </a:lvl1pPr>
          </a:lstStyle>
          <a:p>
            <a:pPr/>
            <a:r>
              <a:t>LSTM vs Facebook Prophet</a:t>
            </a:r>
          </a:p>
        </p:txBody>
      </p:sp>
      <p:pic>
        <p:nvPicPr>
          <p:cNvPr id="163" name="10.png" descr="10.png"/>
          <p:cNvPicPr>
            <a:picLocks noChangeAspect="1"/>
          </p:cNvPicPr>
          <p:nvPr/>
        </p:nvPicPr>
        <p:blipFill>
          <a:blip r:embed="rId2">
            <a:extLst/>
          </a:blip>
          <a:stretch>
            <a:fillRect/>
          </a:stretch>
        </p:blipFill>
        <p:spPr>
          <a:xfrm>
            <a:off x="3781297" y="1916676"/>
            <a:ext cx="16821406" cy="1139963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Modelling"/>
          <p:cNvSpPr txBox="1"/>
          <p:nvPr/>
        </p:nvSpPr>
        <p:spPr>
          <a:xfrm>
            <a:off x="694343" y="158448"/>
            <a:ext cx="2254454"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Modelling</a:t>
            </a:r>
          </a:p>
        </p:txBody>
      </p:sp>
      <p:sp>
        <p:nvSpPr>
          <p:cNvPr id="166" name="LSTM vs Facebook Prophet"/>
          <p:cNvSpPr txBox="1"/>
          <p:nvPr/>
        </p:nvSpPr>
        <p:spPr>
          <a:xfrm>
            <a:off x="1342359" y="1006549"/>
            <a:ext cx="6795517" cy="7091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z="4000"/>
            </a:lvl1pPr>
          </a:lstStyle>
          <a:p>
            <a:pPr/>
            <a:r>
              <a:t>LSTM vs Facebook Prophet</a:t>
            </a:r>
          </a:p>
        </p:txBody>
      </p:sp>
      <p:pic>
        <p:nvPicPr>
          <p:cNvPr id="167" name="11.png" descr="11.png"/>
          <p:cNvPicPr>
            <a:picLocks noChangeAspect="1"/>
          </p:cNvPicPr>
          <p:nvPr/>
        </p:nvPicPr>
        <p:blipFill>
          <a:blip r:embed="rId2">
            <a:extLst/>
          </a:blip>
          <a:stretch>
            <a:fillRect/>
          </a:stretch>
        </p:blipFill>
        <p:spPr>
          <a:xfrm>
            <a:off x="4219626" y="1916676"/>
            <a:ext cx="15944748" cy="11246159"/>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The selected LSTM model can be used to forecast future crime rates for any length of time. However, given the computational capacity available, the model was fit to data batches of 120 days for inputs and 60 days for labels. Thus, the model has been test"/>
          <p:cNvSpPr txBox="1"/>
          <p:nvPr/>
        </p:nvSpPr>
        <p:spPr>
          <a:xfrm>
            <a:off x="1495814" y="2147317"/>
            <a:ext cx="20632043" cy="94213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555625" indent="-555625" algn="l">
              <a:buSzPct val="100000"/>
              <a:buAutoNum type="arabicPeriod" startAt="1"/>
              <a:defRPr sz="4000"/>
            </a:pPr>
            <a:r>
              <a:t>The selected LSTM model can be used to forecast future crime rates for any length of time. However, given the computational capacity available, the model was fit to data batches of 120 days for inputs and 60 days for labels. Thus, the model has been tested for forecasting future crime rates for 60 day periods.</a:t>
            </a:r>
          </a:p>
          <a:p>
            <a:pPr algn="l">
              <a:defRPr sz="4000"/>
            </a:pPr>
          </a:p>
          <a:p>
            <a:pPr marL="555625" indent="-555625" algn="l">
              <a:buSzPct val="100000"/>
              <a:buAutoNum type="arabicPeriod" startAt="2"/>
              <a:defRPr sz="4000"/>
            </a:pPr>
            <a:r>
              <a:t>The selected LSTM model proves more reliable in forecasting future crime rates than Facebook Prophet. The performance of the model probably can even be improved further by applying a more rigorous hyper parameter tuning.</a:t>
            </a:r>
          </a:p>
          <a:p>
            <a:pPr algn="l">
              <a:defRPr sz="4000"/>
            </a:pPr>
          </a:p>
          <a:p>
            <a:pPr marL="555625" indent="-555625" algn="l">
              <a:buSzPct val="100000"/>
              <a:buAutoNum type="arabicPeriod" startAt="3"/>
              <a:defRPr sz="4000"/>
            </a:pPr>
            <a:r>
              <a:t>It would be very interesting to perform a more rigorous grid search including trying out varying window sizes and see how the performance of the model improves. It would also be interesting to engineer some other useful features and analyze the model performance. One important addition could be through incorporating location information in the analysis and performing a neighborhood- or district-wise analysis.</a:t>
            </a:r>
          </a:p>
        </p:txBody>
      </p:sp>
      <p:sp>
        <p:nvSpPr>
          <p:cNvPr id="170" name="Recommendations and Future Research"/>
          <p:cNvSpPr txBox="1"/>
          <p:nvPr/>
        </p:nvSpPr>
        <p:spPr>
          <a:xfrm>
            <a:off x="711372" y="956989"/>
            <a:ext cx="8893912"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Recommendations and Future Research</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Problem Statement"/>
          <p:cNvSpPr txBox="1"/>
          <p:nvPr/>
        </p:nvSpPr>
        <p:spPr>
          <a:xfrm>
            <a:off x="722840" y="124988"/>
            <a:ext cx="4321455"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Problem Statement</a:t>
            </a:r>
          </a:p>
        </p:txBody>
      </p:sp>
      <p:sp>
        <p:nvSpPr>
          <p:cNvPr id="125" name="Crime rate in Chicago is more than US average…"/>
          <p:cNvSpPr txBox="1"/>
          <p:nvPr/>
        </p:nvSpPr>
        <p:spPr>
          <a:xfrm>
            <a:off x="925642" y="869346"/>
            <a:ext cx="15937315" cy="19537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529166" indent="-529166" algn="l">
              <a:buSzPct val="125000"/>
              <a:buChar char="•"/>
              <a:defRPr sz="4000"/>
            </a:pPr>
            <a:r>
              <a:t>Crime rate in Chicago is more than US average</a:t>
            </a:r>
          </a:p>
          <a:p>
            <a:pPr marL="529166" indent="-529166" algn="l">
              <a:buSzPct val="125000"/>
              <a:buChar char="•"/>
              <a:defRPr sz="4000"/>
            </a:pPr>
            <a:r>
              <a:t>Forecasting crime rate for planning and management purposes</a:t>
            </a:r>
          </a:p>
          <a:p>
            <a:pPr marL="529166" indent="-529166" algn="l">
              <a:buSzPct val="125000"/>
              <a:buChar char="•"/>
              <a:defRPr sz="4000"/>
            </a:pPr>
            <a:r>
              <a:t>Seasonality and trend</a:t>
            </a:r>
          </a:p>
        </p:txBody>
      </p:sp>
      <p:pic>
        <p:nvPicPr>
          <p:cNvPr id="126" name="1-1.jpg" descr="1-1.jpg"/>
          <p:cNvPicPr>
            <a:picLocks noChangeAspect="1"/>
          </p:cNvPicPr>
          <p:nvPr/>
        </p:nvPicPr>
        <p:blipFill>
          <a:blip r:embed="rId2">
            <a:extLst/>
          </a:blip>
          <a:stretch>
            <a:fillRect/>
          </a:stretch>
        </p:blipFill>
        <p:spPr>
          <a:xfrm>
            <a:off x="2700407" y="3119966"/>
            <a:ext cx="18983186" cy="10401747"/>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Data and Preparation"/>
          <p:cNvSpPr txBox="1"/>
          <p:nvPr/>
        </p:nvSpPr>
        <p:spPr>
          <a:xfrm>
            <a:off x="914439" y="231084"/>
            <a:ext cx="4754424"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Data and Preparation</a:t>
            </a:r>
          </a:p>
        </p:txBody>
      </p:sp>
      <p:sp>
        <p:nvSpPr>
          <p:cNvPr id="129" name="City of Chicago’s data portal:…"/>
          <p:cNvSpPr txBox="1"/>
          <p:nvPr/>
        </p:nvSpPr>
        <p:spPr>
          <a:xfrm>
            <a:off x="1823466" y="1068864"/>
            <a:ext cx="20737069" cy="19537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4000"/>
            </a:pPr>
            <a:r>
              <a:t>City of Chicago’s data portal:</a:t>
            </a:r>
          </a:p>
          <a:p>
            <a:pPr algn="l">
              <a:defRPr sz="4000"/>
            </a:pPr>
            <a:r>
              <a:t>More than 7,000,000 records of criminal activities in the city between January 1, 2001 </a:t>
            </a:r>
          </a:p>
          <a:p>
            <a:pPr algn="l">
              <a:defRPr sz="4000"/>
            </a:pPr>
            <a:r>
              <a:t>and August 12, 2021</a:t>
            </a:r>
          </a:p>
        </p:txBody>
      </p:sp>
      <p:pic>
        <p:nvPicPr>
          <p:cNvPr id="130" name="1.png" descr="1.png"/>
          <p:cNvPicPr>
            <a:picLocks noChangeAspect="1"/>
          </p:cNvPicPr>
          <p:nvPr/>
        </p:nvPicPr>
        <p:blipFill>
          <a:blip r:embed="rId2">
            <a:extLst/>
          </a:blip>
          <a:stretch>
            <a:fillRect/>
          </a:stretch>
        </p:blipFill>
        <p:spPr>
          <a:xfrm>
            <a:off x="1405525" y="3665612"/>
            <a:ext cx="21572950" cy="9264623"/>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xit" nodeType="clickEffect" presetID="10" grpId="1" fill="hold">
                                  <p:stCondLst>
                                    <p:cond delay="0"/>
                                  </p:stCondLst>
                                  <p:iterate type="el" backwards="0">
                                    <p:tmAbs val="0"/>
                                  </p:iterate>
                                  <p:childTnLst>
                                    <p:animEffect filter="fade" transition="out">
                                      <p:cBhvr>
                                        <p:cTn id="6" dur="1000" fill="hold"/>
                                        <p:tgtEl>
                                          <p:spTgt spid="129"/>
                                        </p:tgtEl>
                                      </p:cBhvr>
                                    </p:animEffect>
                                    <p:set>
                                      <p:cBhvr>
                                        <p:cTn id="7" fill="hold">
                                          <p:stCondLst>
                                            <p:cond delay="999"/>
                                          </p:stCondLst>
                                        </p:cTn>
                                        <p:tgtEl>
                                          <p:spTgt spid="12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29"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Exploratory Data Analysis"/>
          <p:cNvSpPr txBox="1"/>
          <p:nvPr/>
        </p:nvSpPr>
        <p:spPr>
          <a:xfrm>
            <a:off x="888859" y="231084"/>
            <a:ext cx="5718201"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Exploratory Data Analysis</a:t>
            </a:r>
          </a:p>
        </p:txBody>
      </p:sp>
      <p:sp>
        <p:nvSpPr>
          <p:cNvPr id="133" name="Monthly distribution of crime rate"/>
          <p:cNvSpPr txBox="1"/>
          <p:nvPr/>
        </p:nvSpPr>
        <p:spPr>
          <a:xfrm>
            <a:off x="2387907" y="1107704"/>
            <a:ext cx="8192517" cy="7091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z="4000"/>
            </a:lvl1pPr>
          </a:lstStyle>
          <a:p>
            <a:pPr/>
            <a:r>
              <a:t>Monthly distribution of crime rate</a:t>
            </a:r>
          </a:p>
        </p:txBody>
      </p:sp>
      <p:pic>
        <p:nvPicPr>
          <p:cNvPr id="134" name="2.png" descr="2.png"/>
          <p:cNvPicPr>
            <a:picLocks noChangeAspect="1"/>
          </p:cNvPicPr>
          <p:nvPr/>
        </p:nvPicPr>
        <p:blipFill>
          <a:blip r:embed="rId2">
            <a:extLst/>
          </a:blip>
          <a:stretch>
            <a:fillRect/>
          </a:stretch>
        </p:blipFill>
        <p:spPr>
          <a:xfrm>
            <a:off x="4115372" y="2046350"/>
            <a:ext cx="16153256" cy="11016320"/>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Exploratory Data Analysis"/>
          <p:cNvSpPr txBox="1"/>
          <p:nvPr/>
        </p:nvSpPr>
        <p:spPr>
          <a:xfrm>
            <a:off x="888859" y="231084"/>
            <a:ext cx="5718201"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Exploratory Data Analysis</a:t>
            </a:r>
          </a:p>
        </p:txBody>
      </p:sp>
      <p:sp>
        <p:nvSpPr>
          <p:cNvPr id="137" name="Crime type distribution"/>
          <p:cNvSpPr txBox="1"/>
          <p:nvPr/>
        </p:nvSpPr>
        <p:spPr>
          <a:xfrm>
            <a:off x="1446771" y="1763647"/>
            <a:ext cx="5653025" cy="7091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z="4000"/>
            </a:lvl1pPr>
          </a:lstStyle>
          <a:p>
            <a:pPr/>
            <a:r>
              <a:t>Crime type distribution</a:t>
            </a:r>
          </a:p>
        </p:txBody>
      </p:sp>
      <p:pic>
        <p:nvPicPr>
          <p:cNvPr id="138" name="3.png" descr="3.png"/>
          <p:cNvPicPr>
            <a:picLocks noChangeAspect="1"/>
          </p:cNvPicPr>
          <p:nvPr/>
        </p:nvPicPr>
        <p:blipFill>
          <a:blip r:embed="rId2">
            <a:extLst/>
          </a:blip>
          <a:stretch>
            <a:fillRect/>
          </a:stretch>
        </p:blipFill>
        <p:spPr>
          <a:xfrm>
            <a:off x="7757274" y="134381"/>
            <a:ext cx="15826061" cy="13447238"/>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Exploratory Data Analysis"/>
          <p:cNvSpPr txBox="1"/>
          <p:nvPr/>
        </p:nvSpPr>
        <p:spPr>
          <a:xfrm>
            <a:off x="888859" y="231084"/>
            <a:ext cx="5718201"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Exploratory Data Analysis</a:t>
            </a:r>
          </a:p>
        </p:txBody>
      </p:sp>
      <p:sp>
        <p:nvSpPr>
          <p:cNvPr id="141" name="Geographic distribution of crime"/>
          <p:cNvSpPr txBox="1"/>
          <p:nvPr/>
        </p:nvSpPr>
        <p:spPr>
          <a:xfrm>
            <a:off x="2387907" y="1107704"/>
            <a:ext cx="7965949" cy="7091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z="4000"/>
            </a:lvl1pPr>
          </a:lstStyle>
          <a:p>
            <a:pPr/>
            <a:r>
              <a:t>Geographic distribution of crime</a:t>
            </a:r>
          </a:p>
        </p:txBody>
      </p:sp>
      <p:pic>
        <p:nvPicPr>
          <p:cNvPr id="142" name="4.png" descr="4.png"/>
          <p:cNvPicPr>
            <a:picLocks noChangeAspect="1"/>
          </p:cNvPicPr>
          <p:nvPr/>
        </p:nvPicPr>
        <p:blipFill>
          <a:blip r:embed="rId2">
            <a:extLst/>
          </a:blip>
          <a:stretch>
            <a:fillRect/>
          </a:stretch>
        </p:blipFill>
        <p:spPr>
          <a:xfrm>
            <a:off x="3034380" y="2246291"/>
            <a:ext cx="18315240" cy="11114378"/>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Exploratory Data Analysis"/>
          <p:cNvSpPr txBox="1"/>
          <p:nvPr/>
        </p:nvSpPr>
        <p:spPr>
          <a:xfrm>
            <a:off x="346992" y="231084"/>
            <a:ext cx="5718202"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Exploratory Data Analysis</a:t>
            </a:r>
          </a:p>
        </p:txBody>
      </p:sp>
      <p:sp>
        <p:nvSpPr>
          <p:cNvPr id="145" name="Most frequent locations…"/>
          <p:cNvSpPr txBox="1"/>
          <p:nvPr/>
        </p:nvSpPr>
        <p:spPr>
          <a:xfrm>
            <a:off x="741869" y="1962127"/>
            <a:ext cx="6012181" cy="145297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lnSpc>
                <a:spcPct val="120000"/>
              </a:lnSpc>
              <a:defRPr sz="4000"/>
            </a:pPr>
            <a:r>
              <a:t>Most frequent locations </a:t>
            </a:r>
          </a:p>
          <a:p>
            <a:pPr algn="l">
              <a:lnSpc>
                <a:spcPct val="120000"/>
              </a:lnSpc>
              <a:defRPr sz="4000"/>
            </a:pPr>
            <a:r>
              <a:t>for criminal activities</a:t>
            </a:r>
          </a:p>
        </p:txBody>
      </p:sp>
      <p:pic>
        <p:nvPicPr>
          <p:cNvPr id="146" name="5.png" descr="5.png"/>
          <p:cNvPicPr>
            <a:picLocks noChangeAspect="1"/>
          </p:cNvPicPr>
          <p:nvPr/>
        </p:nvPicPr>
        <p:blipFill>
          <a:blip r:embed="rId2">
            <a:extLst/>
          </a:blip>
          <a:stretch>
            <a:fillRect/>
          </a:stretch>
        </p:blipFill>
        <p:spPr>
          <a:xfrm>
            <a:off x="7393873" y="87278"/>
            <a:ext cx="16636632" cy="13541444"/>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Exploratory Data Analysis"/>
          <p:cNvSpPr txBox="1"/>
          <p:nvPr/>
        </p:nvSpPr>
        <p:spPr>
          <a:xfrm>
            <a:off x="888859" y="231084"/>
            <a:ext cx="5718201"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Exploratory Data Analysis</a:t>
            </a:r>
          </a:p>
        </p:txBody>
      </p:sp>
      <p:sp>
        <p:nvSpPr>
          <p:cNvPr id="149" name="Percentage of arrests made / Domestic criminal activities"/>
          <p:cNvSpPr txBox="1"/>
          <p:nvPr/>
        </p:nvSpPr>
        <p:spPr>
          <a:xfrm>
            <a:off x="2387907" y="1107704"/>
            <a:ext cx="14005053" cy="7091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20000"/>
              </a:lnSpc>
              <a:defRPr sz="4000"/>
            </a:lvl1pPr>
          </a:lstStyle>
          <a:p>
            <a:pPr/>
            <a:r>
              <a:t>Percentage of arrests made / Domestic criminal activities</a:t>
            </a:r>
          </a:p>
        </p:txBody>
      </p:sp>
      <p:pic>
        <p:nvPicPr>
          <p:cNvPr id="150" name="6.png" descr="6.png"/>
          <p:cNvPicPr>
            <a:picLocks noChangeAspect="1"/>
          </p:cNvPicPr>
          <p:nvPr/>
        </p:nvPicPr>
        <p:blipFill>
          <a:blip r:embed="rId2">
            <a:extLst/>
          </a:blip>
          <a:stretch>
            <a:fillRect/>
          </a:stretch>
        </p:blipFill>
        <p:spPr>
          <a:xfrm>
            <a:off x="3617915" y="2046350"/>
            <a:ext cx="17582197" cy="1137157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Preprocessing"/>
          <p:cNvSpPr txBox="1"/>
          <p:nvPr/>
        </p:nvSpPr>
        <p:spPr>
          <a:xfrm>
            <a:off x="946692" y="630354"/>
            <a:ext cx="3263952"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Preprocessing</a:t>
            </a:r>
          </a:p>
        </p:txBody>
      </p:sp>
      <p:sp>
        <p:nvSpPr>
          <p:cNvPr id="153" name="Feature engineering…"/>
          <p:cNvSpPr txBox="1"/>
          <p:nvPr/>
        </p:nvSpPr>
        <p:spPr>
          <a:xfrm>
            <a:off x="4674246" y="1487589"/>
            <a:ext cx="6105145" cy="219679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lnSpc>
                <a:spcPct val="120000"/>
              </a:lnSpc>
              <a:defRPr sz="4000"/>
            </a:pPr>
            <a:r>
              <a:t>Feature engineering</a:t>
            </a:r>
          </a:p>
          <a:p>
            <a:pPr algn="l">
              <a:lnSpc>
                <a:spcPct val="120000"/>
              </a:lnSpc>
              <a:defRPr sz="4000"/>
            </a:pPr>
            <a:r>
              <a:t>Standardization</a:t>
            </a:r>
          </a:p>
          <a:p>
            <a:pPr algn="l">
              <a:lnSpc>
                <a:spcPct val="120000"/>
              </a:lnSpc>
              <a:defRPr sz="4000"/>
            </a:pPr>
            <a:r>
              <a:t>Train/validation/test split</a:t>
            </a:r>
          </a:p>
        </p:txBody>
      </p:sp>
      <p:pic>
        <p:nvPicPr>
          <p:cNvPr id="154" name="7.png" descr="7.png"/>
          <p:cNvPicPr>
            <a:picLocks noChangeAspect="1"/>
          </p:cNvPicPr>
          <p:nvPr/>
        </p:nvPicPr>
        <p:blipFill>
          <a:blip r:embed="rId2">
            <a:extLst/>
          </a:blip>
          <a:stretch>
            <a:fillRect/>
          </a:stretch>
        </p:blipFill>
        <p:spPr>
          <a:xfrm>
            <a:off x="481562" y="4340809"/>
            <a:ext cx="11416984" cy="8015464"/>
          </a:xfrm>
          <a:prstGeom prst="rect">
            <a:avLst/>
          </a:prstGeom>
          <a:ln w="12700">
            <a:miter lim="400000"/>
          </a:ln>
        </p:spPr>
      </p:pic>
      <p:pic>
        <p:nvPicPr>
          <p:cNvPr id="155" name="8.png" descr="8.png"/>
          <p:cNvPicPr>
            <a:picLocks noChangeAspect="1"/>
          </p:cNvPicPr>
          <p:nvPr/>
        </p:nvPicPr>
        <p:blipFill>
          <a:blip r:embed="rId3">
            <a:extLst/>
          </a:blip>
          <a:stretch>
            <a:fillRect/>
          </a:stretch>
        </p:blipFill>
        <p:spPr>
          <a:xfrm>
            <a:off x="12606128" y="4362608"/>
            <a:ext cx="10944978" cy="7971865"/>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